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8"/>
  </p:notesMasterIdLst>
  <p:handoutMasterIdLst>
    <p:handoutMasterId r:id="rId9"/>
  </p:handoutMasterIdLst>
  <p:sldIdLst>
    <p:sldId id="256" r:id="rId2"/>
    <p:sldId id="292" r:id="rId3"/>
    <p:sldId id="296" r:id="rId4"/>
    <p:sldId id="293" r:id="rId5"/>
    <p:sldId id="294" r:id="rId6"/>
    <p:sldId id="297" r:id="rId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Development</a:t>
            </a: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 Approaches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844" y="3580598"/>
            <a:ext cx="3335956" cy="252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Overlap of </a:t>
            </a:r>
            <a:r>
              <a:rPr lang="en-GB" b="1" dirty="0" smtClean="0">
                <a:latin typeface="Perpetua" panose="02020502060401020303" pitchFamily="18" charset="0"/>
              </a:rPr>
              <a:t>System </a:t>
            </a:r>
            <a:r>
              <a:rPr lang="en-GB" b="1" dirty="0">
                <a:latin typeface="Perpetua" panose="02020502060401020303" pitchFamily="18" charset="0"/>
              </a:rPr>
              <a:t>D</a:t>
            </a:r>
            <a:r>
              <a:rPr lang="en-GB" b="1" dirty="0" smtClean="0">
                <a:latin typeface="Perpetua" panose="02020502060401020303" pitchFamily="18" charset="0"/>
              </a:rPr>
              <a:t>evelopment </a:t>
            </a:r>
            <a:r>
              <a:rPr lang="en-GB" b="1" dirty="0">
                <a:latin typeface="Perpetua" panose="02020502060401020303" pitchFamily="18" charset="0"/>
              </a:rPr>
              <a:t>P</a:t>
            </a:r>
            <a:r>
              <a:rPr lang="en-GB" b="1" dirty="0" smtClean="0">
                <a:latin typeface="Perpetua" panose="02020502060401020303" pitchFamily="18" charset="0"/>
              </a:rPr>
              <a:t>hases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What are the reasons of phases overlap?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295" t="5165" r="2624" b="6478"/>
          <a:stretch/>
        </p:blipFill>
        <p:spPr>
          <a:xfrm>
            <a:off x="1660357" y="1839060"/>
            <a:ext cx="8643486" cy="347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Adaptive Approaches to the SDLC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Perpetua" panose="02020502060401020303" pitchFamily="18" charset="0"/>
              </a:rPr>
              <a:t>P</a:t>
            </a:r>
            <a:r>
              <a:rPr lang="en-GB" dirty="0" smtClean="0">
                <a:latin typeface="Perpetua" panose="02020502060401020303" pitchFamily="18" charset="0"/>
              </a:rPr>
              <a:t>roject activities including </a:t>
            </a:r>
            <a:r>
              <a:rPr lang="en-GB" dirty="0">
                <a:latin typeface="Perpetua" panose="02020502060401020303" pitchFamily="18" charset="0"/>
              </a:rPr>
              <a:t>plans and </a:t>
            </a:r>
            <a:r>
              <a:rPr lang="en-GB" dirty="0" smtClean="0">
                <a:latin typeface="Perpetua" panose="02020502060401020303" pitchFamily="18" charset="0"/>
              </a:rPr>
              <a:t>models are </a:t>
            </a:r>
            <a:r>
              <a:rPr lang="en-GB" dirty="0">
                <a:latin typeface="Perpetua" panose="02020502060401020303" pitchFamily="18" charset="0"/>
              </a:rPr>
              <a:t>adjusted as the project progresses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216000">
              <a:spcAft>
                <a:spcPts val="1200"/>
              </a:spcAft>
            </a:pPr>
            <a:r>
              <a:rPr lang="en-GB" dirty="0" smtClean="0">
                <a:latin typeface="Perpetua" panose="02020502060401020303" pitchFamily="18" charset="0"/>
              </a:rPr>
              <a:t>Include iterations </a:t>
            </a:r>
            <a:r>
              <a:rPr lang="en-GB" smtClean="0">
                <a:latin typeface="Perpetua" panose="02020502060401020303" pitchFamily="18" charset="0"/>
              </a:rPr>
              <a:t>rather than </a:t>
            </a:r>
            <a:r>
              <a:rPr lang="en-GB" dirty="0">
                <a:latin typeface="Perpetua" panose="02020502060401020303" pitchFamily="18" charset="0"/>
              </a:rPr>
              <a:t>having the analysis, design, and implementation phases proceed sequentially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I</a:t>
            </a:r>
            <a:r>
              <a:rPr lang="en-GB" dirty="0" smtClean="0">
                <a:latin typeface="Perpetua" panose="02020502060401020303" pitchFamily="18" charset="0"/>
              </a:rPr>
              <a:t>terations </a:t>
            </a:r>
            <a:r>
              <a:rPr lang="en-GB" dirty="0">
                <a:latin typeface="Perpetua" panose="02020502060401020303" pitchFamily="18" charset="0"/>
              </a:rPr>
              <a:t>can be used to create a series of mini-projects </a:t>
            </a:r>
            <a:r>
              <a:rPr lang="en-GB" dirty="0" smtClean="0">
                <a:latin typeface="Perpetua" panose="02020502060401020303" pitchFamily="18" charset="0"/>
              </a:rPr>
              <a:t>that address </a:t>
            </a:r>
            <a:r>
              <a:rPr lang="en-GB" dirty="0">
                <a:latin typeface="Perpetua" panose="02020502060401020303" pitchFamily="18" charset="0"/>
              </a:rPr>
              <a:t>smaller parts of the application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216000">
              <a:spcAft>
                <a:spcPts val="1200"/>
              </a:spcAft>
            </a:pPr>
            <a:r>
              <a:rPr lang="en-GB" b="1" i="1" dirty="0">
                <a:solidFill>
                  <a:srgbClr val="C00000"/>
                </a:solidFill>
                <a:latin typeface="Perpetua" panose="02020502060401020303" pitchFamily="18" charset="0"/>
              </a:rPr>
              <a:t>Using </a:t>
            </a:r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iterations…..</a:t>
            </a:r>
          </a:p>
          <a:p>
            <a:pPr marL="540000"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project is able to adapt to any changes as it </a:t>
            </a:r>
            <a:r>
              <a:rPr lang="en-GB" dirty="0" smtClean="0">
                <a:latin typeface="Perpetua" panose="02020502060401020303" pitchFamily="18" charset="0"/>
              </a:rPr>
              <a:t>proceeds.</a:t>
            </a:r>
          </a:p>
          <a:p>
            <a:pPr marL="540000"/>
            <a:r>
              <a:rPr lang="en-GB" dirty="0" smtClean="0">
                <a:latin typeface="Perpetua" panose="02020502060401020303" pitchFamily="18" charset="0"/>
              </a:rPr>
              <a:t>Parts </a:t>
            </a:r>
            <a:r>
              <a:rPr lang="en-GB" dirty="0">
                <a:latin typeface="Perpetua" panose="02020502060401020303" pitchFamily="18" charset="0"/>
              </a:rPr>
              <a:t>of the system are available early on for user evaluation and </a:t>
            </a:r>
            <a:r>
              <a:rPr lang="en-GB" dirty="0" smtClean="0">
                <a:latin typeface="Perpetua" panose="02020502060401020303" pitchFamily="18" charset="0"/>
              </a:rPr>
              <a:t>feedback, which </a:t>
            </a:r>
            <a:r>
              <a:rPr lang="en-GB" dirty="0">
                <a:latin typeface="Perpetua" panose="02020502060401020303" pitchFamily="18" charset="0"/>
              </a:rPr>
              <a:t>helps ensure that the application will meet the needs of the </a:t>
            </a:r>
            <a:r>
              <a:rPr lang="en-GB" dirty="0" smtClean="0">
                <a:latin typeface="Perpetua" panose="02020502060401020303" pitchFamily="18" charset="0"/>
              </a:rPr>
              <a:t>users.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7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Spiral Model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7346" t="3720" r="8140" b="3984"/>
          <a:stretch/>
        </p:blipFill>
        <p:spPr>
          <a:xfrm>
            <a:off x="4706754" y="779646"/>
            <a:ext cx="6476197" cy="53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6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5298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Perpetua" panose="02020502060401020303" pitchFamily="18" charset="0"/>
              </a:rPr>
              <a:t>The iteration of system development</a:t>
            </a:r>
            <a:br>
              <a:rPr lang="en-GB" sz="4000" b="1" dirty="0">
                <a:latin typeface="Perpetua" panose="02020502060401020303" pitchFamily="18" charset="0"/>
              </a:rPr>
            </a:br>
            <a:r>
              <a:rPr lang="en-GB" sz="4000" b="1" dirty="0">
                <a:latin typeface="Perpetua" panose="02020502060401020303" pitchFamily="18" charset="0"/>
              </a:rPr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3967" t="2593" r="1757" b="2275"/>
          <a:stretch/>
        </p:blipFill>
        <p:spPr>
          <a:xfrm>
            <a:off x="3301464" y="793449"/>
            <a:ext cx="6666297" cy="550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Additional Adaptive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16000">
              <a:spcAft>
                <a:spcPts val="1200"/>
              </a:spcAft>
            </a:pP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I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ncremental 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D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evelopment</a:t>
            </a:r>
          </a:p>
          <a:p>
            <a:pPr marL="216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Perpetua" panose="02020502060401020303" pitchFamily="18" charset="0"/>
              </a:rPr>
              <a:t>The basic </a:t>
            </a:r>
            <a:r>
              <a:rPr lang="en-GB" dirty="0" smtClean="0">
                <a:latin typeface="Perpetua" panose="02020502060401020303" pitchFamily="18" charset="0"/>
              </a:rPr>
              <a:t>idea is </a:t>
            </a:r>
            <a:r>
              <a:rPr lang="en-GB" dirty="0">
                <a:latin typeface="Perpetua" panose="02020502060401020303" pitchFamily="18" charset="0"/>
              </a:rPr>
              <a:t>the system is built in small increments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Perpetua" panose="02020502060401020303" pitchFamily="18" charset="0"/>
              </a:rPr>
              <a:t>An increment may be </a:t>
            </a:r>
            <a:r>
              <a:rPr lang="en-GB" dirty="0" smtClean="0">
                <a:latin typeface="Perpetua" panose="02020502060401020303" pitchFamily="18" charset="0"/>
              </a:rPr>
              <a:t>developed within </a:t>
            </a:r>
            <a:r>
              <a:rPr lang="en-GB" dirty="0">
                <a:latin typeface="Perpetua" panose="02020502060401020303" pitchFamily="18" charset="0"/>
              </a:rPr>
              <a:t>a single iteration or it may require two or three iterations. As each </a:t>
            </a:r>
            <a:r>
              <a:rPr lang="en-GB" dirty="0" smtClean="0">
                <a:latin typeface="Perpetua" panose="02020502060401020303" pitchFamily="18" charset="0"/>
              </a:rPr>
              <a:t>increment is </a:t>
            </a:r>
            <a:r>
              <a:rPr lang="en-GB" dirty="0">
                <a:latin typeface="Perpetua" panose="02020502060401020303" pitchFamily="18" charset="0"/>
              </a:rPr>
              <a:t>completed, it is integrated with the whole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The advantage of this approach is that </a:t>
            </a:r>
            <a:r>
              <a:rPr lang="en-GB" dirty="0" smtClean="0">
                <a:latin typeface="Perpetua" panose="02020502060401020303" pitchFamily="18" charset="0"/>
              </a:rPr>
              <a:t>portions of </a:t>
            </a:r>
            <a:r>
              <a:rPr lang="en-GB" dirty="0">
                <a:latin typeface="Perpetua" panose="02020502060401020303" pitchFamily="18" charset="0"/>
              </a:rPr>
              <a:t>the system get into the users’ hands much sooner so the business can </a:t>
            </a:r>
            <a:r>
              <a:rPr lang="en-GB" dirty="0" smtClean="0">
                <a:latin typeface="Perpetua" panose="02020502060401020303" pitchFamily="18" charset="0"/>
              </a:rPr>
              <a:t>begin accruing </a:t>
            </a:r>
            <a:r>
              <a:rPr lang="en-GB" dirty="0">
                <a:latin typeface="Perpetua" panose="02020502060401020303" pitchFamily="18" charset="0"/>
              </a:rPr>
              <a:t>benefits as early as </a:t>
            </a:r>
            <a:r>
              <a:rPr lang="en-GB" dirty="0" smtClean="0">
                <a:latin typeface="Perpetua" panose="02020502060401020303" pitchFamily="18" charset="0"/>
              </a:rPr>
              <a:t>possible.</a:t>
            </a:r>
          </a:p>
          <a:p>
            <a:pPr marL="216000">
              <a:spcAft>
                <a:spcPts val="1200"/>
              </a:spcAft>
            </a:pP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W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alking </a:t>
            </a:r>
            <a:r>
              <a:rPr lang="en-GB" b="1" dirty="0">
                <a:solidFill>
                  <a:srgbClr val="0070C0"/>
                </a:solidFill>
                <a:latin typeface="Perpetua" panose="02020502060401020303" pitchFamily="18" charset="0"/>
              </a:rPr>
              <a:t>S</a:t>
            </a:r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keleton</a:t>
            </a:r>
          </a:p>
          <a:p>
            <a:pPr marL="216000">
              <a:spcBef>
                <a:spcPts val="600"/>
              </a:spcBef>
            </a:pPr>
            <a:r>
              <a:rPr lang="en-GB" dirty="0">
                <a:latin typeface="Perpetua" panose="02020502060401020303" pitchFamily="18" charset="0"/>
              </a:rPr>
              <a:t>An approach in which the complete system </a:t>
            </a:r>
            <a:r>
              <a:rPr lang="en-GB" dirty="0" smtClean="0">
                <a:latin typeface="Perpetua" panose="02020502060401020303" pitchFamily="18" charset="0"/>
              </a:rPr>
              <a:t>structure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latin typeface="Perpetua" panose="02020502060401020303" pitchFamily="18" charset="0"/>
              </a:rPr>
              <a:t> </a:t>
            </a:r>
            <a:r>
              <a:rPr lang="en-GB" dirty="0" smtClean="0">
                <a:latin typeface="Perpetua" panose="02020502060401020303" pitchFamily="18" charset="0"/>
              </a:rPr>
              <a:t>  </a:t>
            </a:r>
            <a:r>
              <a:rPr lang="en-GB" dirty="0">
                <a:latin typeface="Perpetua" panose="02020502060401020303" pitchFamily="18" charset="0"/>
              </a:rPr>
              <a:t>is built early, but with bare-bones functionality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GB" dirty="0" smtClean="0">
              <a:latin typeface="Perpetua" panose="02020502060401020303" pitchFamily="18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Image result for walking skeleton software develop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31" y="4367022"/>
            <a:ext cx="2887578" cy="172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5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3307</TotalTime>
  <Words>248</Words>
  <Application>Microsoft Office PowerPoint</Application>
  <PresentationFormat>Widescreen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Overlap of System Development Phases</vt:lpstr>
      <vt:lpstr>Adaptive Approaches to the SDLC</vt:lpstr>
      <vt:lpstr>Spiral Model</vt:lpstr>
      <vt:lpstr>The iteration of system development activities</vt:lpstr>
      <vt:lpstr>Additional Adaptive Concepts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246</cp:revision>
  <cp:lastPrinted>2019-03-04T06:11:52Z</cp:lastPrinted>
  <dcterms:created xsi:type="dcterms:W3CDTF">2017-07-18T07:50:04Z</dcterms:created>
  <dcterms:modified xsi:type="dcterms:W3CDTF">2019-12-15T15:38:11Z</dcterms:modified>
</cp:coreProperties>
</file>